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67" r:id="rId15"/>
    <p:sldId id="268" r:id="rId16"/>
    <p:sldId id="269" r:id="rId17"/>
    <p:sldId id="270" r:id="rId18"/>
    <p:sldId id="271" r:id="rId19"/>
    <p:sldId id="272" r:id="rId20"/>
    <p:sldId id="273" r:id="rId21"/>
    <p:sldId id="290" r:id="rId22"/>
    <p:sldId id="297" r:id="rId23"/>
    <p:sldId id="287" r:id="rId24"/>
    <p:sldId id="286" r:id="rId25"/>
    <p:sldId id="274" r:id="rId26"/>
    <p:sldId id="275" r:id="rId27"/>
    <p:sldId id="296"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57" autoAdjust="0"/>
    <p:restoredTop sz="74640" autoAdjust="0"/>
  </p:normalViewPr>
  <p:slideViewPr>
    <p:cSldViewPr snapToGrid="0">
      <p:cViewPr varScale="1">
        <p:scale>
          <a:sx n="42" d="100"/>
          <a:sy n="42" d="100"/>
        </p:scale>
        <p:origin x="548"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5/9/2019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idk/silent</a:t>
            </a:r>
            <a:r>
              <a:rPr lang="en-US" sz="1200" kern="1200" baseline="0" dirty="0">
                <a:solidFill>
                  <a:schemeClr val="tx1"/>
                </a:solidFill>
                <a:effectLst/>
                <a:latin typeface="+mn-lt"/>
                <a:ea typeface="+mn-ea"/>
                <a:cs typeface="+mn-cs"/>
              </a:rPr>
              <a:t>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 know this is a pretty tricky question huh? But if you had to choose, </a:t>
            </a:r>
            <a:r>
              <a:rPr lang="en-US" sz="1200" i="1" kern="1200" dirty="0">
                <a:solidFill>
                  <a:schemeClr val="tx1"/>
                </a:solidFill>
                <a:effectLst/>
                <a:latin typeface="+mn-lt"/>
                <a:ea typeface="+mn-ea"/>
                <a:cs typeface="+mn-cs"/>
              </a:rPr>
              <a:t>[repeat question]</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know, there are no right or wrong answers in this game. Anything you say is good. </a:t>
            </a:r>
            <a:r>
              <a:rPr lang="en-US" sz="1200" i="1" kern="1200" dirty="0">
                <a:solidFill>
                  <a:schemeClr val="tx1"/>
                </a:solidFill>
                <a:effectLst/>
                <a:latin typeface="+mn-lt"/>
                <a:ea typeface="+mn-ea"/>
                <a:cs typeface="+mn-cs"/>
              </a:rPr>
              <a:t>[repeat question]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Irrelevant</a:t>
            </a:r>
            <a:r>
              <a:rPr lang="en-US" sz="1200" kern="1200" baseline="0" dirty="0">
                <a:solidFill>
                  <a:schemeClr val="tx1"/>
                </a:solidFill>
                <a:effectLst/>
                <a:latin typeface="+mn-lt"/>
                <a:ea typeface="+mn-ea"/>
                <a:cs typeface="+mn-cs"/>
              </a:rPr>
              <a:t> c</a:t>
            </a:r>
            <a:r>
              <a:rPr lang="en-US" sz="1200" kern="1200" dirty="0">
                <a:solidFill>
                  <a:schemeClr val="tx1"/>
                </a:solidFill>
                <a:effectLst/>
                <a:latin typeface="+mn-lt"/>
                <a:ea typeface="+mn-ea"/>
                <a:cs typeface="+mn-cs"/>
              </a:rPr>
              <a:t>omments/Persists with</a:t>
            </a:r>
            <a:r>
              <a:rPr lang="en-US" sz="1200" kern="1200" baseline="0" dirty="0">
                <a:solidFill>
                  <a:schemeClr val="tx1"/>
                </a:solidFill>
                <a:effectLst/>
                <a:latin typeface="+mn-lt"/>
                <a:ea typeface="+mn-ea"/>
                <a:cs typeface="+mn-cs"/>
              </a:rPr>
              <a:t> q </a:t>
            </a:r>
            <a:r>
              <a:rPr lang="en-US" sz="1200" kern="1200" baseline="0" dirty="0">
                <a:solidFill>
                  <a:schemeClr val="tx1"/>
                </a:solidFill>
                <a:effectLst/>
                <a:latin typeface="+mn-lt"/>
                <a:ea typeface="+mn-ea"/>
                <a:cs typeface="+mn-cs"/>
                <a:sym typeface="Wingdings" panose="05000000000000000000" pitchFamily="2" charset="2"/>
              </a:rPr>
              <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a:solidFill>
                  <a:schemeClr val="tx1"/>
                </a:solidFill>
                <a:effectLst/>
                <a:latin typeface="+mn-lt"/>
                <a:ea typeface="+mn-ea"/>
                <a:cs typeface="+mn-cs"/>
              </a:rPr>
              <a:t>- Answers early </a:t>
            </a:r>
            <a:r>
              <a:rPr lang="en-US" sz="1200" kern="1200" dirty="0">
                <a:solidFill>
                  <a:schemeClr val="tx1"/>
                </a:solidFill>
                <a:effectLst/>
                <a:latin typeface="+mn-lt"/>
                <a:ea typeface="+mn-ea"/>
                <a:cs typeface="+mn-cs"/>
                <a:sym typeface="Wingdings" panose="05000000000000000000" pitchFamily="2" charset="2"/>
              </a:rPr>
              <a:t></a:t>
            </a:r>
            <a:r>
              <a:rPr lang="en-US" sz="1200" kern="1200" dirty="0">
                <a:solidFill>
                  <a:schemeClr val="tx1"/>
                </a:solidFill>
                <a:effectLst/>
                <a:latin typeface="+mn-lt"/>
                <a:ea typeface="+mn-ea"/>
                <a:cs typeface="+mn-cs"/>
              </a:rPr>
              <a:t> Oh, and one of the rules of this game is that I have to finish my whole question before you answer, ok?</a:t>
            </a: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remember, in the boys’ classroom there are two buckets. </a:t>
            </a:r>
          </a:p>
          <a:p>
            <a:r>
              <a:rPr lang="en-US" sz="1200" b="0" i="0" kern="1200" dirty="0">
                <a:solidFill>
                  <a:schemeClr val="tx1"/>
                </a:solidFill>
                <a:effectLst/>
                <a:latin typeface="+mn-lt"/>
                <a:ea typeface="+mn-ea"/>
                <a:cs typeface="+mn-cs"/>
              </a:rPr>
              <a:t>*Are they both of the same size, or is one of them bigger?  [Corrective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Right, they’re the same size!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So, in the girls’ classroom there are also two buckets, right? </a:t>
            </a:r>
          </a:p>
          <a:p>
            <a:r>
              <a:rPr lang="en-US" sz="1200" b="0" i="0" kern="1200" dirty="0">
                <a:solidFill>
                  <a:schemeClr val="tx1"/>
                </a:solidFill>
                <a:effectLst/>
                <a:latin typeface="+mn-lt"/>
                <a:ea typeface="+mn-ea"/>
                <a:cs typeface="+mn-cs"/>
              </a:rPr>
              <a:t>**Are they both of the same size, or is one of them bigger? Which</a:t>
            </a:r>
            <a:r>
              <a:rPr lang="en-US" sz="1200" b="0" i="0" kern="1200" baseline="0" dirty="0">
                <a:solidFill>
                  <a:schemeClr val="tx1"/>
                </a:solidFill>
                <a:effectLst/>
                <a:latin typeface="+mn-lt"/>
                <a:ea typeface="+mn-ea"/>
                <a:cs typeface="+mn-cs"/>
              </a:rPr>
              <a:t> one? </a:t>
            </a:r>
            <a:r>
              <a:rPr lang="en-US" sz="1200" b="0" i="0" kern="1200" dirty="0">
                <a:solidFill>
                  <a:schemeClr val="tx1"/>
                </a:solidFill>
                <a:effectLst/>
                <a:latin typeface="+mn-lt"/>
                <a:ea typeface="+mn-ea"/>
                <a:cs typeface="+mn-cs"/>
              </a:rPr>
              <a:t>[Corrective</a:t>
            </a:r>
            <a:r>
              <a:rPr lang="en-US" sz="1200" b="0" i="0" kern="1200" baseline="0" dirty="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13</a:t>
            </a:fld>
            <a:endParaRPr lang="en-US" dirty="0"/>
          </a:p>
        </p:txBody>
      </p:sp>
    </p:spTree>
    <p:extLst>
      <p:ext uri="{BB962C8B-B14F-4D97-AF65-F5344CB8AC3E}">
        <p14:creationId xmlns:p14="http://schemas.microsoft.com/office/powerpoint/2010/main" val="1981762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boys in the boys’ classroom played each game one day: one boy played Green-Ball, the next one played Green-Ball, the next one played Green-Ball, the next one played Yellow-Ball, and so on. So you can see which game each boy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boys'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there are the games from the boys' classroom. Which game did the boys play most often? Yellow-Ball or 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Feedback: Right, Green-Ball.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boys that played</a:t>
            </a:r>
            <a:r>
              <a:rPr lang="en-US" sz="1200" b="0" i="0" kern="1200" baseline="0" dirty="0">
                <a:solidFill>
                  <a:schemeClr val="tx1"/>
                </a:solidFill>
                <a:effectLst/>
                <a:latin typeface="+mn-lt"/>
                <a:ea typeface="+mn-ea"/>
                <a:cs typeface="+mn-cs"/>
              </a:rPr>
              <a:t> Yellow-Ball? And can you show me the boys that played Green-Ball? So which game did the boys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how many girls in the girls’ classroom played each game one day; one girl played Yellow-Ball, the next one played Yellow-Ball, the next one played Green-Ball, the next one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how many girls in the girls'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And here's another day at the girls' classroom.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these are the games from the girls' classroom. Which game did the girls play most often? Yellow-Ball or Green-Ball?</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Feedback: Right, Yellow-Ball. /OR/</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Let’s see, can you show me the girls</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that played</a:t>
            </a:r>
            <a:r>
              <a:rPr lang="en-US" sz="1200" b="0" i="0" kern="1200" baseline="0" dirty="0">
                <a:solidFill>
                  <a:schemeClr val="tx1"/>
                </a:solidFill>
                <a:effectLst/>
                <a:latin typeface="+mn-lt"/>
                <a:ea typeface="+mn-ea"/>
                <a:cs typeface="+mn-cs"/>
              </a:rPr>
              <a:t> Green-Ball? And can you show me the boys that played Yellow-Ball? So which game did the girls play most often?</a:t>
            </a:r>
            <a:endParaRPr lang="en-US" dirty="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**Bing:</a:t>
            </a:r>
            <a:r>
              <a:rPr lang="en-US" sz="1200" i="0" kern="1200" baseline="0" dirty="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Here’s Suzy. She is a girl. She plays Yellow-Ball.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So, Suzy plays Green-Ball a lot.</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original: Is it because Suzy likes playing Green-Ball, or is it because of the buckets in her classroom?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a:t>
            </a:r>
            <a:r>
              <a:rPr lang="en-US" sz="1200" b="0" i="0" u="none" strike="noStrike" kern="1200" baseline="0" dirty="0" err="1">
                <a:solidFill>
                  <a:schemeClr val="tx1"/>
                </a:solidFill>
                <a:latin typeface="+mn-lt"/>
                <a:ea typeface="+mn-ea"/>
                <a:cs typeface="+mn-cs"/>
              </a:rPr>
              <a:t>Indiv</a:t>
            </a:r>
            <a:r>
              <a:rPr lang="en-US" sz="1200" b="0" i="0" u="none" strike="noStrike" kern="1200" baseline="0" dirty="0">
                <a:solidFill>
                  <a:schemeClr val="tx1"/>
                </a:solidFill>
                <a:latin typeface="+mn-lt"/>
                <a:ea typeface="+mn-ea"/>
                <a:cs typeface="+mn-cs"/>
              </a:rPr>
              <a:t> adjusted: Is it because Suzy likes playing Green-Ball, or is it because of the size of the buckets in her classroom?</a:t>
            </a:r>
          </a:p>
          <a:p>
            <a:endParaRPr lang="en-US" sz="1200" dirty="0">
              <a:solidFill>
                <a:schemeClr val="bg1">
                  <a:lumMod val="75000"/>
                </a:schemeClr>
              </a:solidFill>
            </a:endParaRPr>
          </a:p>
          <a:p>
            <a:r>
              <a:rPr lang="en-US" sz="1200" dirty="0">
                <a:solidFill>
                  <a:schemeClr val="bg1">
                    <a:lumMod val="75000"/>
                  </a:schemeClr>
                </a:solidFill>
              </a:rPr>
              <a:t>*Group: So, the girls in the girls’ classroom play Green-Ball a lot at their school, and the boys in the boys’ classroom play Yellow-Ball a lot at their school.</a:t>
            </a:r>
            <a:br>
              <a:rPr lang="en-US" sz="1200" dirty="0">
                <a:solidFill>
                  <a:schemeClr val="bg1">
                    <a:lumMod val="75000"/>
                  </a:schemeClr>
                </a:solidFill>
              </a:rPr>
            </a:br>
            <a:r>
              <a:rPr lang="en-US" sz="1200" dirty="0">
                <a:solidFill>
                  <a:schemeClr val="bg1">
                    <a:lumMod val="75000"/>
                  </a:schemeClr>
                </a:solidFill>
              </a:rPr>
              <a:t>Is it because girls and boys like playing with different balls, or is it because of the buckets in their classrooms?</a:t>
            </a:r>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286464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fontAlgn="t">
              <a:spcBef>
                <a:spcPts val="0"/>
              </a:spcBef>
              <a:spcAft>
                <a:spcPts val="0"/>
              </a:spcAft>
            </a:pPr>
            <a:r>
              <a:rPr lang="en-US" sz="1200" b="0" i="0" dirty="0">
                <a:solidFill>
                  <a:srgbClr val="000000"/>
                </a:solidFill>
                <a:effectLst/>
                <a:latin typeface="Calibri Light" panose="020F0302020204030204" pitchFamily="34" charset="0"/>
                <a:cs typeface="Calibri Light" panose="020F0302020204030204" pitchFamily="34" charset="0"/>
              </a:rPr>
              <a:t>Here’s Lucy. Lucy is a girl who doesn’t go to Kiki school. She goes to a different school. Let’s show Lucy a Yellow-Ball and a Green-Ball. </a:t>
            </a:r>
            <a:br>
              <a:rPr lang="en-US" sz="1200" b="0" i="0" dirty="0">
                <a:solidFill>
                  <a:srgbClr val="000000"/>
                </a:solidFill>
                <a:effectLst/>
                <a:latin typeface="Calibri Light" panose="020F0302020204030204" pitchFamily="34" charset="0"/>
                <a:cs typeface="Calibri Light" panose="020F0302020204030204" pitchFamily="34" charset="0"/>
              </a:rPr>
            </a:br>
            <a:r>
              <a:rPr lang="en-US" sz="1200" b="0" i="0" dirty="0">
                <a:solidFill>
                  <a:srgbClr val="000000"/>
                </a:solidFill>
                <a:effectLst/>
                <a:latin typeface="Calibri Light" panose="020F0302020204030204" pitchFamily="34" charset="0"/>
                <a:cs typeface="Calibri Light" panose="020F0302020204030204" pitchFamily="34" charset="0"/>
              </a:rPr>
              <a:t>What game do you think Lucy will play? ___ For sure __ or maybe __?</a:t>
            </a:r>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Group: Would it be okay or not okay for girls to play Yellow-Ball?</a:t>
            </a:r>
          </a:p>
          <a:p>
            <a:pPr marL="0" marR="0" lvl="0" indent="0" algn="l" defTabSz="914400" rtl="0" eaLnBrk="1" fontAlgn="t"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baseline="0" dirty="0" err="1">
                <a:solidFill>
                  <a:schemeClr val="tx1"/>
                </a:solidFill>
                <a:effectLst/>
                <a:latin typeface="+mn-lt"/>
                <a:ea typeface="+mn-ea"/>
                <a:cs typeface="+mn-cs"/>
              </a:rPr>
              <a:t>Indiv</a:t>
            </a:r>
            <a:r>
              <a:rPr lang="en-US" sz="1200" b="0" i="0" u="none" strike="noStrike" kern="1200" baseline="0" dirty="0">
                <a:solidFill>
                  <a:schemeClr val="tx1"/>
                </a:solidFill>
                <a:effectLst/>
                <a:latin typeface="+mn-lt"/>
                <a:ea typeface="+mn-ea"/>
                <a:cs typeface="+mn-cs"/>
              </a:rPr>
              <a:t>: Here’s Katie. Katie is a girl who plays Yellow-Ball. Is it okay or not okay for Katie to play Yellow-Ball? </a:t>
            </a:r>
            <a:r>
              <a:rPr lang="en-US" sz="1200" b="0" i="0" u="none" strike="noStrike" kern="1200" baseline="0">
                <a:solidFill>
                  <a:schemeClr val="tx1"/>
                </a:solidFill>
                <a:effectLst/>
                <a:latin typeface="+mn-lt"/>
                <a:ea typeface="+mn-ea"/>
                <a:cs typeface="+mn-cs"/>
              </a:rPr>
              <a:t>(okay/not okay)</a:t>
            </a:r>
            <a:endParaRPr lang="en-US" sz="1200" b="0" i="0" dirty="0">
              <a:solidFill>
                <a:srgbClr val="000000"/>
              </a:solidFill>
              <a:effectLst/>
              <a:latin typeface="Calibri Light" panose="020F0302020204030204" pitchFamily="34" charset="0"/>
              <a:cs typeface="Calibri Light" panose="020F0302020204030204" pitchFamily="34" charset="0"/>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yesterday, one thing changed in this school. Now girls can go to study in the boys’ classroom. They don’t have to go to the girls’ classroom. And now boys can go to study in the girls’ classroom. They don’t have to go to the boys’ classroom. </a:t>
            </a:r>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br>
              <a:rPr lang="en-US" dirty="0"/>
            </a:br>
            <a:endParaRPr lang="en-US" dirty="0"/>
          </a:p>
          <a:p>
            <a:r>
              <a:rPr lang="en-US" sz="1200" b="0" i="0" kern="1200" dirty="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a:solidFill>
                  <a:schemeClr val="tx1"/>
                </a:solidFill>
                <a:effectLst/>
                <a:latin typeface="+mn-lt"/>
                <a:ea typeface="+mn-ea"/>
                <a:cs typeface="+mn-cs"/>
              </a:rPr>
              <a:t> – right, </a:t>
            </a:r>
            <a:r>
              <a:rPr lang="en-US" sz="1200" b="0" i="0" kern="1200" dirty="0">
                <a:solidFill>
                  <a:schemeClr val="tx1"/>
                </a:solidFill>
                <a:effectLst/>
                <a:latin typeface="+mn-lt"/>
                <a:ea typeface="+mn-ea"/>
                <a:cs typeface="+mn-cs"/>
              </a:rPr>
              <a:t>Green-Ball!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Every day during recess each student plays one of two games – one is Yellow-Ball and the other one is Green-Ball. Both of these games are for one player – you can get a Yellow-Ball and play by yourself, or you can get a Green-Ball and play by yourself. Each kid gets a ball to play with. At Kiki school, there’s a special way of deciding which ball each kid in the two classrooms will play that day. In each classroom, the teacher puts two different buckets in one corner. One is yellow, one is green,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the pebble falls into the yellow bucket, that child plays Yellow-Ball that day. If the pebble, falls into the green bucket, that child plays Green-Ball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b="0" i="0" kern="1200" dirty="0">
                <a:solidFill>
                  <a:schemeClr val="tx1"/>
                </a:solidFill>
                <a:effectLst/>
                <a:latin typeface="+mn-lt"/>
                <a:ea typeface="+mn-ea"/>
                <a:cs typeface="+mn-cs"/>
              </a:rPr>
              <a:t>These are the two buckets that are always set up in the boys' classroom. You can see that at the boys’ classroom, the bucket for Yellow-Ball is the</a:t>
            </a:r>
            <a:r>
              <a:rPr lang="en-US" sz="1200" b="0" i="0" kern="1200" baseline="0" dirty="0">
                <a:solidFill>
                  <a:schemeClr val="tx1"/>
                </a:solidFill>
                <a:effectLst/>
                <a:latin typeface="+mn-lt"/>
                <a:ea typeface="+mn-ea"/>
                <a:cs typeface="+mn-cs"/>
              </a:rPr>
              <a:t> same size as </a:t>
            </a:r>
            <a:r>
              <a:rPr lang="en-US" sz="1200" b="0" i="0" kern="1200" dirty="0">
                <a:solidFill>
                  <a:schemeClr val="tx1"/>
                </a:solidFill>
                <a:effectLst/>
                <a:latin typeface="+mn-lt"/>
                <a:ea typeface="+mn-ea"/>
                <a:cs typeface="+mn-cs"/>
              </a:rPr>
              <a:t>the bucket for 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These are the two buckets that are always set up in the girls' classroom. You can see that at the girls’ classroom, the bucket for Yellow-Ball is also the same size as</a:t>
            </a:r>
            <a:r>
              <a:rPr lang="en-US" sz="1200" b="0" i="0" kern="1200" baseline="0" dirty="0">
                <a:solidFill>
                  <a:schemeClr val="tx1"/>
                </a:solidFill>
                <a:effectLst/>
                <a:latin typeface="+mn-lt"/>
                <a:ea typeface="+mn-ea"/>
                <a:cs typeface="+mn-cs"/>
              </a:rPr>
              <a:t> the bucket for </a:t>
            </a:r>
            <a:r>
              <a:rPr lang="en-US" sz="1200" b="0" i="0" kern="1200" dirty="0">
                <a:solidFill>
                  <a:schemeClr val="tx1"/>
                </a:solidFill>
                <a:effectLst/>
                <a:latin typeface="+mn-lt"/>
                <a:ea typeface="+mn-ea"/>
                <a:cs typeface="+mn-cs"/>
              </a:rPr>
              <a:t>Green-Ball, so it’s </a:t>
            </a:r>
            <a:r>
              <a:rPr lang="en-US" sz="1200" b="1" i="0" kern="1200" dirty="0">
                <a:solidFill>
                  <a:schemeClr val="tx1"/>
                </a:solidFill>
                <a:effectLst/>
                <a:latin typeface="+mn-lt"/>
                <a:ea typeface="+mn-ea"/>
                <a:cs typeface="+mn-cs"/>
              </a:rPr>
              <a:t>just as easy</a:t>
            </a:r>
            <a:r>
              <a:rPr lang="en-US" sz="1200" b="0" i="0" kern="1200" dirty="0">
                <a:solidFill>
                  <a:schemeClr val="tx1"/>
                </a:solidFill>
                <a:effectLst/>
                <a:latin typeface="+mn-lt"/>
                <a:ea typeface="+mn-ea"/>
                <a:cs typeface="+mn-cs"/>
              </a:rPr>
              <a:t> to get the pebble in the Yellow-Ball bucket than it is to get it in the Green-Ball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5/9/2019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5/9/2019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0.jpg"/></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732FA-45AD-4566-B5B6-74E2E3368E95}"/>
              </a:ext>
            </a:extLst>
          </p:cNvPr>
          <p:cNvSpPr txBox="1"/>
          <p:nvPr/>
        </p:nvSpPr>
        <p:spPr>
          <a:xfrm>
            <a:off x="3267338" y="874455"/>
            <a:ext cx="5657319" cy="2554545"/>
          </a:xfrm>
          <a:prstGeom prst="rect">
            <a:avLst/>
          </a:prstGeom>
          <a:noFill/>
        </p:spPr>
        <p:txBody>
          <a:bodyPr wrap="none" rtlCol="0">
            <a:spAutoFit/>
          </a:bodyPr>
          <a:lstStyle/>
          <a:p>
            <a:pPr algn="ctr"/>
            <a:r>
              <a:rPr lang="en-US" sz="8000" dirty="0">
                <a:latin typeface="Aharoni" panose="020B0604020202020204" pitchFamily="2" charset="-79"/>
                <a:cs typeface="Aharoni" panose="020B0604020202020204" pitchFamily="2" charset="-79"/>
              </a:rPr>
              <a:t>Yellow Ball</a:t>
            </a:r>
          </a:p>
          <a:p>
            <a:pPr algn="ctr"/>
            <a:r>
              <a:rPr lang="en-US" sz="8000" dirty="0">
                <a:latin typeface="Aharoni" panose="020B0604020202020204" pitchFamily="2" charset="-79"/>
                <a:cs typeface="Aharoni" panose="020B0604020202020204" pitchFamily="2" charset="-79"/>
              </a:rPr>
              <a:t>Green Ball</a:t>
            </a:r>
          </a:p>
        </p:txBody>
      </p:sp>
      <p:sp>
        <p:nvSpPr>
          <p:cNvPr id="3" name="TextBox 2">
            <a:extLst>
              <a:ext uri="{FF2B5EF4-FFF2-40B4-BE49-F238E27FC236}">
                <a16:creationId xmlns:a16="http://schemas.microsoft.com/office/drawing/2014/main" id="{B4559961-DE7A-4C02-B0F9-6D6EB3A60FDB}"/>
              </a:ext>
            </a:extLst>
          </p:cNvPr>
          <p:cNvSpPr txBox="1"/>
          <p:nvPr/>
        </p:nvSpPr>
        <p:spPr>
          <a:xfrm>
            <a:off x="3555079" y="4084092"/>
            <a:ext cx="5081840" cy="2123658"/>
          </a:xfrm>
          <a:prstGeom prst="rect">
            <a:avLst/>
          </a:prstGeom>
          <a:noFill/>
        </p:spPr>
        <p:txBody>
          <a:bodyPr wrap="none" rtlCol="0">
            <a:spAutoFit/>
          </a:bodyPr>
          <a:lstStyle/>
          <a:p>
            <a:pPr algn="ctr"/>
            <a:r>
              <a:rPr lang="en-US" sz="6600" dirty="0">
                <a:latin typeface="Helvetica" panose="020B0604020202020204" pitchFamily="34" charset="0"/>
                <a:cs typeface="Helvetica" panose="020B0604020202020204" pitchFamily="34" charset="0"/>
              </a:rPr>
              <a:t>5-6 year </a:t>
            </a:r>
            <a:r>
              <a:rPr lang="en-US" sz="6600" dirty="0" err="1">
                <a:latin typeface="Helvetica" panose="020B0604020202020204" pitchFamily="34" charset="0"/>
                <a:cs typeface="Helvetica" panose="020B0604020202020204" pitchFamily="34" charset="0"/>
              </a:rPr>
              <a:t>olds</a:t>
            </a:r>
            <a:endParaRPr lang="en-US" sz="6600" dirty="0">
              <a:latin typeface="Helvetica" panose="020B0604020202020204" pitchFamily="34" charset="0"/>
              <a:cs typeface="Helvetica" panose="020B0604020202020204" pitchFamily="34" charset="0"/>
            </a:endParaRPr>
          </a:p>
          <a:p>
            <a:pPr algn="ctr"/>
            <a:r>
              <a:rPr lang="en-US" sz="6600" dirty="0">
                <a:latin typeface="Helvetica" panose="020B0604020202020204" pitchFamily="34" charset="0"/>
                <a:cs typeface="Helvetica" panose="020B0604020202020204" pitchFamily="34" charset="0"/>
              </a:rPr>
              <a:t>6 min</a:t>
            </a:r>
          </a:p>
        </p:txBody>
      </p:sp>
    </p:spTree>
    <p:extLst>
      <p:ext uri="{BB962C8B-B14F-4D97-AF65-F5344CB8AC3E}">
        <p14:creationId xmlns:p14="http://schemas.microsoft.com/office/powerpoint/2010/main" val="2245487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9675"/>
          <a:stretch/>
        </p:blipFill>
        <p:spPr>
          <a:xfrm>
            <a:off x="6076950" y="-141637"/>
            <a:ext cx="4943219" cy="7590187"/>
          </a:xfrm>
          <a:prstGeom prst="rect">
            <a:avLst/>
          </a:prstGeom>
        </p:spPr>
      </p:pic>
    </p:spTree>
    <p:extLst>
      <p:ext uri="{BB962C8B-B14F-4D97-AF65-F5344CB8AC3E}">
        <p14:creationId xmlns:p14="http://schemas.microsoft.com/office/powerpoint/2010/main" val="372737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913" y="-145142"/>
            <a:ext cx="9595029" cy="7414341"/>
          </a:xfrm>
          <a:prstGeom prst="rect">
            <a:avLst/>
          </a:prstGeom>
        </p:spPr>
      </p:pic>
      <p:sp>
        <p:nvSpPr>
          <p:cNvPr id="2" name="Rectangle 1"/>
          <p:cNvSpPr/>
          <p:nvPr/>
        </p:nvSpPr>
        <p:spPr>
          <a:xfrm>
            <a:off x="4992914" y="6458857"/>
            <a:ext cx="1074057"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83856" y="6658428"/>
            <a:ext cx="3208201" cy="399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493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572" y="-246743"/>
            <a:ext cx="9751413" cy="7535182"/>
          </a:xfrm>
          <a:prstGeom prst="rect">
            <a:avLst/>
          </a:prstGeom>
        </p:spPr>
      </p:pic>
    </p:spTree>
    <p:extLst>
      <p:ext uri="{BB962C8B-B14F-4D97-AF65-F5344CB8AC3E}">
        <p14:creationId xmlns:p14="http://schemas.microsoft.com/office/powerpoint/2010/main" val="622537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228"/>
          <a:stretch/>
        </p:blipFill>
        <p:spPr>
          <a:xfrm>
            <a:off x="1658470" y="0"/>
            <a:ext cx="8588615" cy="6858000"/>
          </a:xfrm>
          <a:prstGeom prst="rect">
            <a:avLst/>
          </a:prstGeom>
        </p:spPr>
      </p:pic>
    </p:spTree>
    <p:extLst>
      <p:ext uri="{BB962C8B-B14F-4D97-AF65-F5344CB8AC3E}">
        <p14:creationId xmlns:p14="http://schemas.microsoft.com/office/powerpoint/2010/main" val="3177082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2824"/>
          <a:stretch/>
        </p:blipFill>
        <p:spPr>
          <a:xfrm>
            <a:off x="1658470" y="0"/>
            <a:ext cx="9125643" cy="6858000"/>
          </a:xfrm>
          <a:prstGeom prst="rect">
            <a:avLst/>
          </a:prstGeom>
        </p:spPr>
      </p:pic>
    </p:spTree>
    <p:extLst>
      <p:ext uri="{BB962C8B-B14F-4D97-AF65-F5344CB8AC3E}">
        <p14:creationId xmlns:p14="http://schemas.microsoft.com/office/powerpoint/2010/main" val="17404503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102"/>
          <a:stretch/>
        </p:blipFill>
        <p:spPr>
          <a:xfrm>
            <a:off x="1658470" y="0"/>
            <a:ext cx="8777301"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7576457" y="5500914"/>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467044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718"/>
          <a:stretch/>
        </p:blipFill>
        <p:spPr>
          <a:xfrm>
            <a:off x="1658471" y="0"/>
            <a:ext cx="8545072" cy="6858000"/>
          </a:xfrm>
          <a:prstGeom prst="rect">
            <a:avLst/>
          </a:prstGeom>
        </p:spPr>
      </p:pic>
    </p:spTree>
    <p:extLst>
      <p:ext uri="{BB962C8B-B14F-4D97-AF65-F5344CB8AC3E}">
        <p14:creationId xmlns:p14="http://schemas.microsoft.com/office/powerpoint/2010/main" val="32523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7561"/>
          <a:stretch/>
        </p:blipFill>
        <p:spPr>
          <a:xfrm>
            <a:off x="1658471" y="0"/>
            <a:ext cx="8203986" cy="6858000"/>
          </a:xfrm>
          <a:prstGeom prst="rect">
            <a:avLst/>
          </a:prstGeom>
        </p:spPr>
      </p:pic>
    </p:spTree>
    <p:extLst>
      <p:ext uri="{BB962C8B-B14F-4D97-AF65-F5344CB8AC3E}">
        <p14:creationId xmlns:p14="http://schemas.microsoft.com/office/powerpoint/2010/main" val="322664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637"/>
          <a:stretch/>
        </p:blipFill>
        <p:spPr>
          <a:xfrm>
            <a:off x="1658470" y="0"/>
            <a:ext cx="8552330" cy="6858000"/>
          </a:xfrm>
          <a:prstGeom prst="rect">
            <a:avLst/>
          </a:prstGeom>
        </p:spPr>
      </p:pic>
      <p:sp>
        <p:nvSpPr>
          <p:cNvPr id="3" name="Rectangle 2"/>
          <p:cNvSpPr/>
          <p:nvPr/>
        </p:nvSpPr>
        <p:spPr>
          <a:xfrm>
            <a:off x="7678057" y="5493657"/>
            <a:ext cx="2598057" cy="1182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4172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sp>
        <p:nvSpPr>
          <p:cNvPr id="2" name="TextBox 1"/>
          <p:cNvSpPr txBox="1"/>
          <p:nvPr/>
        </p:nvSpPr>
        <p:spPr>
          <a:xfrm>
            <a:off x="2648857" y="5960726"/>
            <a:ext cx="3536033" cy="307777"/>
          </a:xfrm>
          <a:prstGeom prst="rect">
            <a:avLst/>
          </a:prstGeom>
          <a:noFill/>
        </p:spPr>
        <p:txBody>
          <a:bodyPr wrap="none" rtlCol="0">
            <a:spAutoFit/>
          </a:bodyPr>
          <a:lstStyle/>
          <a:p>
            <a:r>
              <a:rPr lang="en-US" sz="1400" dirty="0">
                <a:solidFill>
                  <a:schemeClr val="bg1">
                    <a:lumMod val="65000"/>
                  </a:schemeClr>
                </a:solidFill>
              </a:rPr>
              <a:t>Here’s Suzy. She is a girl. She plays Yellow-Ball.</a:t>
            </a:r>
          </a:p>
        </p:txBody>
      </p:sp>
    </p:spTree>
    <p:extLst>
      <p:ext uri="{BB962C8B-B14F-4D97-AF65-F5344CB8AC3E}">
        <p14:creationId xmlns:p14="http://schemas.microsoft.com/office/powerpoint/2010/main" val="12334222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7124" y="6334780"/>
            <a:ext cx="7522380" cy="523220"/>
          </a:xfrm>
          <a:prstGeom prst="rect">
            <a:avLst/>
          </a:prstGeom>
          <a:noFill/>
        </p:spPr>
        <p:txBody>
          <a:bodyPr wrap="none" rtlCol="0">
            <a:spAutoFit/>
          </a:bodyPr>
          <a:lstStyle/>
          <a:p>
            <a:pPr lvl="0">
              <a:defRPr/>
            </a:pPr>
            <a:r>
              <a:rPr lang="en-US" sz="1400" dirty="0">
                <a:solidFill>
                  <a:schemeClr val="bg1">
                    <a:lumMod val="65000"/>
                  </a:schemeClr>
                </a:solidFill>
              </a:rPr>
              <a:t>So, Suzy plays Yellow-Ball a lot.</a:t>
            </a:r>
            <a:br>
              <a:rPr lang="en-US" sz="1400" dirty="0">
                <a:solidFill>
                  <a:schemeClr val="bg1">
                    <a:lumMod val="65000"/>
                  </a:schemeClr>
                </a:solidFill>
              </a:rPr>
            </a:br>
            <a:r>
              <a:rPr lang="en-US" sz="1400" dirty="0">
                <a:solidFill>
                  <a:schemeClr val="bg1">
                    <a:lumMod val="65000"/>
                  </a:schemeClr>
                </a:solidFill>
              </a:rPr>
              <a:t>Is it because Suzy likes playing Yellow-Ball, or is it because of the size of the buckets in her classroom?</a:t>
            </a:r>
          </a:p>
        </p:txBody>
      </p:sp>
      <p:pic>
        <p:nvPicPr>
          <p:cNvPr id="5" name="Picture 4">
            <a:extLst>
              <a:ext uri="{FF2B5EF4-FFF2-40B4-BE49-F238E27FC236}">
                <a16:creationId xmlns:a16="http://schemas.microsoft.com/office/drawing/2014/main" id="{FBC812FD-27DC-44D9-BE3B-433306ECDE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446" r="53594" b="12696"/>
          <a:stretch/>
        </p:blipFill>
        <p:spPr>
          <a:xfrm>
            <a:off x="2238024" y="510761"/>
            <a:ext cx="3048000" cy="5277853"/>
          </a:xfrm>
          <a:prstGeom prst="rect">
            <a:avLst/>
          </a:prstGeom>
        </p:spPr>
      </p:pic>
      <p:pic>
        <p:nvPicPr>
          <p:cNvPr id="10" name="Picture 9">
            <a:extLst>
              <a:ext uri="{FF2B5EF4-FFF2-40B4-BE49-F238E27FC236}">
                <a16:creationId xmlns:a16="http://schemas.microsoft.com/office/drawing/2014/main" id="{2631928C-319E-47F2-872B-5845435C7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79" t="8113" r="54372" b="28736"/>
          <a:stretch/>
        </p:blipFill>
        <p:spPr>
          <a:xfrm>
            <a:off x="2337485" y="948908"/>
            <a:ext cx="2901371" cy="3873990"/>
          </a:xfrm>
          <a:prstGeom prst="rect">
            <a:avLst/>
          </a:prstGeom>
        </p:spPr>
      </p:pic>
      <p:pic>
        <p:nvPicPr>
          <p:cNvPr id="12" name="Picture 11">
            <a:extLst>
              <a:ext uri="{FF2B5EF4-FFF2-40B4-BE49-F238E27FC236}">
                <a16:creationId xmlns:a16="http://schemas.microsoft.com/office/drawing/2014/main" id="{49C0F602-6894-4338-AD01-D8A8E2331F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4829" y="1615551"/>
            <a:ext cx="4793684" cy="3210695"/>
          </a:xfrm>
          <a:prstGeom prst="rect">
            <a:avLst/>
          </a:prstGeom>
        </p:spPr>
      </p:pic>
    </p:spTree>
    <p:extLst>
      <p:ext uri="{BB962C8B-B14F-4D97-AF65-F5344CB8AC3E}">
        <p14:creationId xmlns:p14="http://schemas.microsoft.com/office/powerpoint/2010/main" val="2834817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73179" y="5917711"/>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Here’s Lucy. Lucy is a girl who doesn’t go to Kiki school. She goes to a different school where there aren’t any buckets.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spTree>
    <p:extLst>
      <p:ext uri="{BB962C8B-B14F-4D97-AF65-F5344CB8AC3E}">
        <p14:creationId xmlns:p14="http://schemas.microsoft.com/office/powerpoint/2010/main" val="2429849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47779" y="6064463"/>
            <a:ext cx="9079832" cy="307777"/>
          </a:xfrm>
          <a:prstGeom prst="rect">
            <a:avLst/>
          </a:prstGeom>
          <a:noFill/>
        </p:spPr>
        <p:txBody>
          <a:bodyPr wrap="square" rtlCol="0">
            <a:spAutoFit/>
          </a:bodyPr>
          <a:lstStyle/>
          <a:p>
            <a:pPr fontAlgn="t"/>
            <a:r>
              <a:rPr lang="en-US" sz="1400" dirty="0">
                <a:solidFill>
                  <a:schemeClr val="bg1">
                    <a:lumMod val="75000"/>
                  </a:schemeClr>
                </a:solidFill>
                <a:latin typeface="Calibri Light" panose="020F0302020204030204" pitchFamily="34" charset="0"/>
                <a:cs typeface="Calibri Light" panose="020F0302020204030204" pitchFamily="34" charset="0"/>
              </a:rPr>
              <a:t>Let’s show Lucy a Yellow-Ball and a Green-Ball. What game do you think Lucy will play? For sure or maybe __? </a:t>
            </a:r>
          </a:p>
        </p:txBody>
      </p:sp>
      <p:pic>
        <p:nvPicPr>
          <p:cNvPr id="5" name="Picture 4">
            <a:extLst>
              <a:ext uri="{FF2B5EF4-FFF2-40B4-BE49-F238E27FC236}">
                <a16:creationId xmlns:a16="http://schemas.microsoft.com/office/drawing/2014/main" id="{6F7E1A73-6FA3-4D95-ACCB-4C1DF8304306}"/>
              </a:ext>
            </a:extLst>
          </p:cNvPr>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4272051" y="141834"/>
            <a:ext cx="3043150" cy="3559693"/>
          </a:xfrm>
          <a:prstGeom prst="rect">
            <a:avLst/>
          </a:prstGeom>
        </p:spPr>
      </p:pic>
      <p:pic>
        <p:nvPicPr>
          <p:cNvPr id="6" name="Picture 5">
            <a:extLst>
              <a:ext uri="{FF2B5EF4-FFF2-40B4-BE49-F238E27FC236}">
                <a16:creationId xmlns:a16="http://schemas.microsoft.com/office/drawing/2014/main" id="{98B473F4-B2D8-4A51-81E0-0ECBFC5CDDA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169" t="42994" r="25251" b="28853"/>
          <a:stretch/>
        </p:blipFill>
        <p:spPr>
          <a:xfrm>
            <a:off x="3435437" y="3848279"/>
            <a:ext cx="4716378" cy="2069432"/>
          </a:xfrm>
          <a:prstGeom prst="rect">
            <a:avLst/>
          </a:prstGeom>
        </p:spPr>
      </p:pic>
    </p:spTree>
    <p:extLst>
      <p:ext uri="{BB962C8B-B14F-4D97-AF65-F5344CB8AC3E}">
        <p14:creationId xmlns:p14="http://schemas.microsoft.com/office/powerpoint/2010/main" val="248870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10817" y="6250341"/>
            <a:ext cx="4332083" cy="307777"/>
          </a:xfrm>
          <a:prstGeom prst="rect">
            <a:avLst/>
          </a:prstGeom>
          <a:noFill/>
        </p:spPr>
        <p:txBody>
          <a:bodyPr wrap="none" rtlCol="0">
            <a:spAutoFit/>
          </a:bodyPr>
          <a:lstStyle/>
          <a:p>
            <a:pPr lvl="0" fontAlgn="t">
              <a:defRPr/>
            </a:pPr>
            <a:r>
              <a:rPr lang="en-US" sz="1400" dirty="0">
                <a:solidFill>
                  <a:schemeClr val="bg1">
                    <a:lumMod val="65000"/>
                  </a:schemeClr>
                </a:solidFill>
              </a:rPr>
              <a:t>Would it be okay or not okay for girls to play Green-Ball? </a:t>
            </a:r>
            <a:endParaRPr lang="en-US" sz="1400" dirty="0">
              <a:solidFill>
                <a:schemeClr val="bg1">
                  <a:lumMod val="65000"/>
                </a:schemeClr>
              </a:solidFill>
              <a:latin typeface="Calibri Light" panose="020F0302020204030204" pitchFamily="34" charset="0"/>
              <a:cs typeface="Calibri Light" panose="020F0302020204030204" pitchFamily="34" charset="0"/>
            </a:endParaRPr>
          </a:p>
        </p:txBody>
      </p:sp>
      <p:pic>
        <p:nvPicPr>
          <p:cNvPr id="9" name="Picture 8">
            <a:extLst>
              <a:ext uri="{FF2B5EF4-FFF2-40B4-BE49-F238E27FC236}">
                <a16:creationId xmlns:a16="http://schemas.microsoft.com/office/drawing/2014/main" id="{F98472DF-2F8E-40CA-91A7-A9C72DFA7D0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1810" t="42243" r="27687" b="28171"/>
          <a:stretch/>
        </p:blipFill>
        <p:spPr>
          <a:xfrm flipH="1">
            <a:off x="8387757" y="2484630"/>
            <a:ext cx="2083499" cy="2323314"/>
          </a:xfrm>
          <a:prstGeom prst="rect">
            <a:avLst/>
          </a:prstGeom>
        </p:spPr>
      </p:pic>
      <p:pic>
        <p:nvPicPr>
          <p:cNvPr id="5" name="Picture 4">
            <a:extLst>
              <a:ext uri="{FF2B5EF4-FFF2-40B4-BE49-F238E27FC236}">
                <a16:creationId xmlns:a16="http://schemas.microsoft.com/office/drawing/2014/main" id="{36F94D2E-9DCB-4E37-932F-F4567C555E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932" t="59199" r="56435" b="18902"/>
          <a:stretch/>
        </p:blipFill>
        <p:spPr>
          <a:xfrm>
            <a:off x="1504763" y="1965540"/>
            <a:ext cx="6153335" cy="2842404"/>
          </a:xfrm>
          <a:prstGeom prst="rect">
            <a:avLst/>
          </a:prstGeom>
        </p:spPr>
      </p:pic>
    </p:spTree>
    <p:extLst>
      <p:ext uri="{BB962C8B-B14F-4D97-AF65-F5344CB8AC3E}">
        <p14:creationId xmlns:p14="http://schemas.microsoft.com/office/powerpoint/2010/main" val="231545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642460" y="72341"/>
            <a:ext cx="9273190" cy="6785659"/>
            <a:chOff x="1642460" y="72341"/>
            <a:chExt cx="9273190" cy="6785659"/>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48848" t="41028" r="6416" b="28560"/>
            <a:stretch/>
          </p:blipFill>
          <p:spPr>
            <a:xfrm>
              <a:off x="4108451" y="2674559"/>
              <a:ext cx="4057649" cy="2131483"/>
            </a:xfrm>
            <a:prstGeom prst="rect">
              <a:avLst/>
            </a:prstGeom>
          </p:spPr>
        </p:pic>
      </p:grpSp>
    </p:spTree>
    <p:extLst>
      <p:ext uri="{BB962C8B-B14F-4D97-AF65-F5344CB8AC3E}">
        <p14:creationId xmlns:p14="http://schemas.microsoft.com/office/powerpoint/2010/main" val="331767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07155013"/>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extLst>
                    <a:ext uri="{9D8B030D-6E8A-4147-A177-3AD203B41FA5}">
                      <a16:colId xmlns:a16="http://schemas.microsoft.com/office/drawing/2014/main" val="20000"/>
                    </a:ext>
                  </a:extLst>
                </a:gridCol>
                <a:gridCol w="3819525">
                  <a:extLst>
                    <a:ext uri="{9D8B030D-6E8A-4147-A177-3AD203B41FA5}">
                      <a16:colId xmlns:a16="http://schemas.microsoft.com/office/drawing/2014/main" val="20001"/>
                    </a:ext>
                  </a:extLst>
                </a:gridCol>
                <a:gridCol w="4248150">
                  <a:extLst>
                    <a:ext uri="{9D8B030D-6E8A-4147-A177-3AD203B41FA5}">
                      <a16:colId xmlns:a16="http://schemas.microsoft.com/office/drawing/2014/main" val="20002"/>
                    </a:ext>
                  </a:extLst>
                </a:gridCol>
                <a:gridCol w="3533774">
                  <a:extLst>
                    <a:ext uri="{9D8B030D-6E8A-4147-A177-3AD203B41FA5}">
                      <a16:colId xmlns:a16="http://schemas.microsoft.com/office/drawing/2014/main" val="20003"/>
                    </a:ext>
                  </a:extLst>
                </a:gridCol>
              </a:tblGrid>
              <a:tr h="392266">
                <a:tc>
                  <a:txBody>
                    <a:bodyPr/>
                    <a:lstStyle/>
                    <a:p>
                      <a:pPr algn="ctr"/>
                      <a:r>
                        <a:rPr lang="en-US" dirty="0">
                          <a:solidFill>
                            <a:schemeClr val="tx1"/>
                          </a:solidFill>
                        </a:rPr>
                        <a: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Pilot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Final sample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a:solidFill>
                            <a:schemeClr val="tx1"/>
                          </a:solidFill>
                        </a:rPr>
                        <a:t>Excluded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232867">
                <a:tc>
                  <a:txBody>
                    <a:bodyPr/>
                    <a:lstStyle/>
                    <a:p>
                      <a:pPr algn="ctr"/>
                      <a:r>
                        <a:rPr lang="en-US" dirty="0">
                          <a:solidFill>
                            <a:schemeClr val="tx1"/>
                          </a:solidFill>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solidFill>
                        </a:rPr>
                        <a:t>FYP_20190205_02_nonstr_control_girlsYellow.mp4</a:t>
                      </a:r>
                    </a:p>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solidFill>
                            <a:schemeClr val="tx1"/>
                          </a:solidFill>
                        </a:rPr>
                        <a:t>FYP_20190205_01_nonstr_control_girlsYellow.mp4</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232867">
                <a:tc>
                  <a:txBody>
                    <a:bodyPr/>
                    <a:lstStyle/>
                    <a:p>
                      <a:pPr algn="ctr"/>
                      <a:r>
                        <a:rPr lang="en-US" dirty="0">
                          <a:solidFill>
                            <a:schemeClr val="tx1"/>
                          </a:solidFill>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6701"/>
          <a:stretch/>
        </p:blipFill>
        <p:spPr>
          <a:xfrm>
            <a:off x="1343694" y="0"/>
            <a:ext cx="9512492" cy="6858000"/>
          </a:xfrm>
          <a:prstGeom prst="rect">
            <a:avLst/>
          </a:prstGeom>
        </p:spPr>
      </p:pic>
    </p:spTree>
    <p:extLst>
      <p:ext uri="{BB962C8B-B14F-4D97-AF65-F5344CB8AC3E}">
        <p14:creationId xmlns:p14="http://schemas.microsoft.com/office/powerpoint/2010/main" val="3826776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9517"/>
          <a:stretch/>
        </p:blipFill>
        <p:spPr>
          <a:xfrm>
            <a:off x="1382698" y="0"/>
            <a:ext cx="9648159" cy="6745884"/>
          </a:xfrm>
          <a:prstGeom prst="rect">
            <a:avLst/>
          </a:prstGeom>
        </p:spPr>
      </p:pic>
    </p:spTree>
    <p:extLst>
      <p:ext uri="{BB962C8B-B14F-4D97-AF65-F5344CB8AC3E}">
        <p14:creationId xmlns:p14="http://schemas.microsoft.com/office/powerpoint/2010/main" val="1997226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705" y="0"/>
            <a:ext cx="9516034" cy="7353300"/>
          </a:xfrm>
          <a:prstGeom prst="rect">
            <a:avLst/>
          </a:prstGeom>
        </p:spPr>
      </p:pic>
    </p:spTree>
    <p:extLst>
      <p:ext uri="{BB962C8B-B14F-4D97-AF65-F5344CB8AC3E}">
        <p14:creationId xmlns:p14="http://schemas.microsoft.com/office/powerpoint/2010/main" val="3805390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844" y="0"/>
            <a:ext cx="9516035" cy="7353300"/>
          </a:xfrm>
          <a:prstGeom prst="rect">
            <a:avLst/>
          </a:prstGeom>
        </p:spPr>
      </p:pic>
    </p:spTree>
    <p:extLst>
      <p:ext uri="{BB962C8B-B14F-4D97-AF65-F5344CB8AC3E}">
        <p14:creationId xmlns:p14="http://schemas.microsoft.com/office/powerpoint/2010/main" val="18669792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4245</TotalTime>
  <Words>1216</Words>
  <Application>Microsoft Office PowerPoint</Application>
  <PresentationFormat>Widescreen</PresentationFormat>
  <Paragraphs>90</Paragraphs>
  <Slides>28</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Aharoni</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 Zhang</cp:lastModifiedBy>
  <cp:revision>128</cp:revision>
  <dcterms:created xsi:type="dcterms:W3CDTF">2019-01-29T04:19:50Z</dcterms:created>
  <dcterms:modified xsi:type="dcterms:W3CDTF">2019-05-09T08:24:20Z</dcterms:modified>
</cp:coreProperties>
</file>